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0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13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14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15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notesSlides/notesSlide18.xml" ContentType="application/vnd.openxmlformats-officedocument.presentationml.notesSl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notesSlides/notesSlide19.xml" ContentType="application/vnd.openxmlformats-officedocument.presentationml.notesSlid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notesSlides/notesSlide20.xml" ContentType="application/vnd.openxmlformats-officedocument.presentationml.notesSlid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notesSlides/notesSlide21.xml" ContentType="application/vnd.openxmlformats-officedocument.presentationml.notesSlid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notesSlides/notesSlide22.xml" ContentType="application/vnd.openxmlformats-officedocument.presentationml.notesSlid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notesSlides/notesSlide23.xml" ContentType="application/vnd.openxmlformats-officedocument.presentationml.notesSlid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70" r:id="rId7"/>
    <p:sldId id="261" r:id="rId8"/>
    <p:sldId id="268" r:id="rId9"/>
    <p:sldId id="269" r:id="rId10"/>
    <p:sldId id="262" r:id="rId11"/>
    <p:sldId id="263" r:id="rId12"/>
    <p:sldId id="271" r:id="rId13"/>
    <p:sldId id="266" r:id="rId14"/>
    <p:sldId id="267" r:id="rId15"/>
    <p:sldId id="272" r:id="rId16"/>
    <p:sldId id="273" r:id="rId17"/>
    <p:sldId id="275" r:id="rId18"/>
    <p:sldId id="274" r:id="rId19"/>
    <p:sldId id="281" r:id="rId20"/>
    <p:sldId id="276" r:id="rId21"/>
    <p:sldId id="277" r:id="rId22"/>
    <p:sldId id="278" r:id="rId23"/>
    <p:sldId id="279" r:id="rId24"/>
    <p:sldId id="280" r:id="rId25"/>
    <p:sldId id="282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14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20" autoAdjust="0"/>
    <p:restoredTop sz="85828" autoAdjust="0"/>
  </p:normalViewPr>
  <p:slideViewPr>
    <p:cSldViewPr snapToGrid="0">
      <p:cViewPr>
        <p:scale>
          <a:sx n="90" d="100"/>
          <a:sy n="90" d="100"/>
        </p:scale>
        <p:origin x="1626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0.xlsx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1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Do you have a library card?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429-4409-8C14-3876F0DB4E9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429-4409-8C14-3876F0DB4E9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0.96</c:v>
                </c:pt>
                <c:pt idx="1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0B-43E2-939E-2FCFC8FFBED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i="1" dirty="0"/>
              <a:t>How do limits on the number of items</a:t>
            </a:r>
            <a:r>
              <a:rPr lang="en-US" sz="1400" i="1" baseline="0" dirty="0"/>
              <a:t> you can stream or download affect your interest in a service?</a:t>
            </a:r>
            <a:endParaRPr lang="en-US" sz="1400" i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1.2990847357543548E-2"/>
          <c:y val="0.19133685855567717"/>
          <c:w val="0.97401830528491296"/>
          <c:h val="0.721102747574338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Frequency of Use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None</c:v>
                </c:pt>
                <c:pt idx="1">
                  <c:v>Some</c:v>
                </c:pt>
                <c:pt idx="2">
                  <c:v>A lot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0.4</c:v>
                </c:pt>
                <c:pt idx="1">
                  <c:v>0.55000000000000004</c:v>
                </c:pt>
                <c:pt idx="2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61-4AD6-B016-F2DA92E6B7E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08208671"/>
        <c:axId val="808210335"/>
      </c:barChart>
      <c:catAx>
        <c:axId val="8082086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8210335"/>
        <c:crosses val="autoZero"/>
        <c:auto val="1"/>
        <c:lblAlgn val="ctr"/>
        <c:lblOffset val="100"/>
        <c:noMultiLvlLbl val="0"/>
      </c:catAx>
      <c:valAx>
        <c:axId val="808210335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808208671"/>
        <c:crosses val="autoZero"/>
        <c:crossBetween val="between"/>
      </c:valAx>
      <c:spPr>
        <a:noFill/>
        <a:ln>
          <a:solidFill>
            <a:schemeClr val="bg2"/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i="1" dirty="0"/>
              <a:t>How do wait times </a:t>
            </a:r>
            <a:r>
              <a:rPr lang="en-US" sz="1400" i="1" baseline="0" dirty="0"/>
              <a:t>affect your interest in a service?</a:t>
            </a:r>
            <a:endParaRPr lang="en-US" sz="1400" i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2.4707342162194577E-2"/>
          <c:y val="0.19210298926142244"/>
          <c:w val="0.97401830528491296"/>
          <c:h val="0.721102747574338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Frequency of Use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None</c:v>
                </c:pt>
                <c:pt idx="1">
                  <c:v>Some</c:v>
                </c:pt>
                <c:pt idx="2">
                  <c:v>A lot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0.28999999999999998</c:v>
                </c:pt>
                <c:pt idx="1">
                  <c:v>0.63</c:v>
                </c:pt>
                <c:pt idx="2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01-4234-8CD3-4437879B921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08208671"/>
        <c:axId val="808210335"/>
      </c:barChart>
      <c:catAx>
        <c:axId val="8082086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8210335"/>
        <c:crosses val="autoZero"/>
        <c:auto val="1"/>
        <c:lblAlgn val="ctr"/>
        <c:lblOffset val="100"/>
        <c:noMultiLvlLbl val="0"/>
      </c:catAx>
      <c:valAx>
        <c:axId val="808210335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808208671"/>
        <c:crosses val="autoZero"/>
        <c:crossBetween val="between"/>
      </c:valAx>
      <c:spPr>
        <a:noFill/>
        <a:ln>
          <a:solidFill>
            <a:schemeClr val="bg2"/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i="1" dirty="0"/>
              <a:t>Which of these do you have reliable</a:t>
            </a:r>
            <a:r>
              <a:rPr lang="en-US" i="1" baseline="0" dirty="0"/>
              <a:t> access to? (Check all that apply.)</a:t>
            </a:r>
            <a:endParaRPr lang="en-US" i="1" dirty="0"/>
          </a:p>
        </c:rich>
      </c:tx>
      <c:layout>
        <c:manualLayout>
          <c:xMode val="edge"/>
          <c:yMode val="edge"/>
          <c:x val="0.22311612761138222"/>
          <c:y val="7.767741652893005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2715338137652685"/>
          <c:y val="0.19133685855567717"/>
          <c:w val="0.66022926215166722"/>
          <c:h val="0.7211027475743381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Frequency of Use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Internet</c:v>
                </c:pt>
                <c:pt idx="1">
                  <c:v>Laptop/Smartphone</c:v>
                </c:pt>
                <c:pt idx="2">
                  <c:v>Camera</c:v>
                </c:pt>
                <c:pt idx="3">
                  <c:v>Microphone</c:v>
                </c:pt>
                <c:pt idx="4">
                  <c:v>Streaming TV Service</c:v>
                </c:pt>
                <c:pt idx="5">
                  <c:v>Printer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0.8</c:v>
                </c:pt>
                <c:pt idx="1">
                  <c:v>0.66</c:v>
                </c:pt>
                <c:pt idx="2">
                  <c:v>0.63</c:v>
                </c:pt>
                <c:pt idx="3">
                  <c:v>0.62</c:v>
                </c:pt>
                <c:pt idx="4">
                  <c:v>0.5</c:v>
                </c:pt>
                <c:pt idx="5">
                  <c:v>0.46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61-4AD6-B016-F2DA92E6B7E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Internet</c:v>
                </c:pt>
                <c:pt idx="1">
                  <c:v>Laptop/Smartphone</c:v>
                </c:pt>
                <c:pt idx="2">
                  <c:v>Camera</c:v>
                </c:pt>
                <c:pt idx="3">
                  <c:v>Microphone</c:v>
                </c:pt>
                <c:pt idx="4">
                  <c:v>Streaming TV Service</c:v>
                </c:pt>
                <c:pt idx="5">
                  <c:v>Printer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6"/>
                <c:pt idx="0">
                  <c:v>0.2</c:v>
                </c:pt>
                <c:pt idx="1">
                  <c:v>0.34</c:v>
                </c:pt>
                <c:pt idx="2">
                  <c:v>0.37</c:v>
                </c:pt>
                <c:pt idx="3">
                  <c:v>0.38</c:v>
                </c:pt>
                <c:pt idx="4">
                  <c:v>0.5</c:v>
                </c:pt>
                <c:pt idx="5">
                  <c:v>0.54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66-4696-9269-D92B8BCA0D4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100"/>
        <c:axId val="808208671"/>
        <c:axId val="808210335"/>
      </c:barChart>
      <c:catAx>
        <c:axId val="808208671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8210335"/>
        <c:crosses val="autoZero"/>
        <c:auto val="1"/>
        <c:lblAlgn val="ctr"/>
        <c:lblOffset val="100"/>
        <c:noMultiLvlLbl val="0"/>
      </c:catAx>
      <c:valAx>
        <c:axId val="808210335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8082086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2990847357543548E-2"/>
          <c:y val="2.8277209621405255E-2"/>
          <c:w val="0.97401830528491296"/>
          <c:h val="0.884162196512264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Douglas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Reliable Internet Access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61-4AD6-B016-F2DA92E6B7E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Washburn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Reliable Internet Access</c:v>
                </c:pt>
              </c:strCache>
            </c:strRef>
          </c:cat>
          <c:val>
            <c:numRef>
              <c:f>Sheet1!$C$2</c:f>
              <c:numCache>
                <c:formatCode>0%</c:formatCode>
                <c:ptCount val="1"/>
                <c:pt idx="0">
                  <c:v>0.92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00-4916-8C45-6EBD8F2F6BA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Bayfield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Reliable Internet Access</c:v>
                </c:pt>
              </c:strCache>
            </c:strRef>
          </c:cat>
          <c:val>
            <c:numRef>
              <c:f>Sheet1!$D$2</c:f>
              <c:numCache>
                <c:formatCode>0%</c:formatCode>
                <c:ptCount val="1"/>
                <c:pt idx="0">
                  <c:v>0.88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B00-4916-8C45-6EBD8F2F6BA3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Sawyer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Reliable Internet Access</c:v>
                </c:pt>
              </c:strCache>
            </c:strRef>
          </c:cat>
          <c:val>
            <c:numRef>
              <c:f>Sheet1!$E$2</c:f>
              <c:numCache>
                <c:formatCode>0%</c:formatCode>
                <c:ptCount val="1"/>
                <c:pt idx="0">
                  <c:v>0.86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B00-4916-8C45-6EBD8F2F6BA3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Ashland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Reliable Internet Access</c:v>
                </c:pt>
              </c:strCache>
            </c:strRef>
          </c:cat>
          <c:val>
            <c:numRef>
              <c:f>Sheet1!$F$2</c:f>
              <c:numCache>
                <c:formatCode>0%</c:formatCode>
                <c:ptCount val="1"/>
                <c:pt idx="0">
                  <c:v>0.79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B00-4916-8C45-6EBD8F2F6BA3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Vilas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Reliable Internet Access</c:v>
                </c:pt>
              </c:strCache>
            </c:strRef>
          </c:cat>
          <c:val>
            <c:numRef>
              <c:f>Sheet1!$G$2</c:f>
              <c:numCache>
                <c:formatCode>0%</c:formatCode>
                <c:ptCount val="1"/>
                <c:pt idx="0">
                  <c:v>0.78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B00-4916-8C45-6EBD8F2F6BA3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Burnett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Reliable Internet Access</c:v>
                </c:pt>
              </c:strCache>
            </c:strRef>
          </c:cat>
          <c:val>
            <c:numRef>
              <c:f>Sheet1!$H$2</c:f>
              <c:numCache>
                <c:formatCode>0%</c:formatCode>
                <c:ptCount val="1"/>
                <c:pt idx="0">
                  <c:v>0.68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B00-4916-8C45-6EBD8F2F6BA3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Iron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Reliable Internet Access</c:v>
                </c:pt>
              </c:strCache>
            </c:strRef>
          </c:cat>
          <c:val>
            <c:numRef>
              <c:f>Sheet1!$I$2</c:f>
              <c:numCache>
                <c:formatCode>0%</c:formatCode>
                <c:ptCount val="1"/>
                <c:pt idx="0">
                  <c:v>0.56000000000000005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B00-4916-8C45-6EBD8F2F6BA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808208671"/>
        <c:axId val="808210335"/>
      </c:barChart>
      <c:catAx>
        <c:axId val="8082086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8210335"/>
        <c:crosses val="autoZero"/>
        <c:auto val="1"/>
        <c:lblAlgn val="ctr"/>
        <c:lblOffset val="100"/>
        <c:noMultiLvlLbl val="0"/>
      </c:catAx>
      <c:valAx>
        <c:axId val="808210335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8082086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2990847357543548E-2"/>
          <c:y val="0.17854439042314832"/>
          <c:w val="0.97401830528491296"/>
          <c:h val="0.73389517809232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White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Reliable Internet Access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61-4AD6-B016-F2DA92E6B7E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Asian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Reliable Internet Access</c:v>
                </c:pt>
              </c:strCache>
            </c:strRef>
          </c:cat>
          <c:val>
            <c:numRef>
              <c:f>Sheet1!$C$2</c:f>
              <c:numCache>
                <c:formatCode>0%</c:formatCode>
                <c:ptCount val="1"/>
                <c:pt idx="0">
                  <c:v>0.76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00-4916-8C45-6EBD8F2F6BA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American Indian/Alaskan Native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Reliable Internet Access</c:v>
                </c:pt>
              </c:strCache>
            </c:strRef>
          </c:cat>
          <c:val>
            <c:numRef>
              <c:f>Sheet1!$D$2</c:f>
              <c:numCache>
                <c:formatCode>0%</c:formatCode>
                <c:ptCount val="1"/>
                <c:pt idx="0">
                  <c:v>0.67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B00-4916-8C45-6EBD8F2F6BA3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Black2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Reliable Internet Access</c:v>
                </c:pt>
              </c:strCache>
            </c:strRef>
          </c:cat>
          <c:val>
            <c:numRef>
              <c:f>Sheet1!$E$2</c:f>
              <c:numCache>
                <c:formatCode>0%</c:formatCode>
                <c:ptCount val="1"/>
                <c:pt idx="0">
                  <c:v>0.51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B00-4916-8C45-6EBD8F2F6BA3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Latinx/Hispanic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Reliable Internet Access</c:v>
                </c:pt>
              </c:strCache>
            </c:strRef>
          </c:cat>
          <c:val>
            <c:numRef>
              <c:f>Sheet1!$F$2</c:f>
              <c:numCache>
                <c:formatCode>0%</c:formatCode>
                <c:ptCount val="1"/>
                <c:pt idx="0">
                  <c:v>0.42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B00-4916-8C45-6EBD8F2F6BA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808208671"/>
        <c:axId val="808210335"/>
      </c:barChart>
      <c:catAx>
        <c:axId val="8082086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8210335"/>
        <c:crosses val="autoZero"/>
        <c:auto val="1"/>
        <c:lblAlgn val="ctr"/>
        <c:lblOffset val="100"/>
        <c:noMultiLvlLbl val="0"/>
      </c:catAx>
      <c:valAx>
        <c:axId val="808210335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8082086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i="1" dirty="0"/>
              <a:t>What is your age?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1.2990847357543548E-2"/>
          <c:y val="0.19133685855567717"/>
          <c:w val="0.97401830528491296"/>
          <c:h val="0.721102747574338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Frequency of Use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15-19</c:v>
                </c:pt>
                <c:pt idx="1">
                  <c:v>20-24</c:v>
                </c:pt>
                <c:pt idx="2">
                  <c:v>25-34</c:v>
                </c:pt>
                <c:pt idx="3">
                  <c:v>35-44</c:v>
                </c:pt>
                <c:pt idx="4">
                  <c:v>45-54</c:v>
                </c:pt>
                <c:pt idx="5">
                  <c:v>55-64</c:v>
                </c:pt>
                <c:pt idx="6">
                  <c:v>65+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0.01</c:v>
                </c:pt>
                <c:pt idx="1">
                  <c:v>0.15</c:v>
                </c:pt>
                <c:pt idx="2">
                  <c:v>0.34</c:v>
                </c:pt>
                <c:pt idx="3">
                  <c:v>0.15</c:v>
                </c:pt>
                <c:pt idx="4">
                  <c:v>0.06</c:v>
                </c:pt>
                <c:pt idx="5">
                  <c:v>0.1</c:v>
                </c:pt>
                <c:pt idx="6">
                  <c:v>0.19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61-4AD6-B016-F2DA92E6B7E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08208671"/>
        <c:axId val="808210335"/>
      </c:barChart>
      <c:catAx>
        <c:axId val="8082086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8210335"/>
        <c:crosses val="autoZero"/>
        <c:auto val="1"/>
        <c:lblAlgn val="ctr"/>
        <c:lblOffset val="100"/>
        <c:noMultiLvlLbl val="0"/>
      </c:catAx>
      <c:valAx>
        <c:axId val="808210335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8082086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i="1" dirty="0"/>
              <a:t>What is your race? (Check all.)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1.2990847357543548E-2"/>
          <c:y val="0.19133685855567717"/>
          <c:w val="0.97401830528491296"/>
          <c:h val="0.721102747574338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White</c:v>
                </c:pt>
                <c:pt idx="1">
                  <c:v>American Indian/Native Alaskan</c:v>
                </c:pt>
                <c:pt idx="2">
                  <c:v>Black/African American</c:v>
                </c:pt>
                <c:pt idx="3">
                  <c:v>Asian</c:v>
                </c:pt>
                <c:pt idx="4">
                  <c:v>Native Hawaiian/Pacific Islander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0.77</c:v>
                </c:pt>
                <c:pt idx="1">
                  <c:v>0.09</c:v>
                </c:pt>
                <c:pt idx="2">
                  <c:v>7.0000000000000007E-2</c:v>
                </c:pt>
                <c:pt idx="3">
                  <c:v>0.04</c:v>
                </c:pt>
                <c:pt idx="4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61-4AD6-B016-F2DA92E6B7E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08208671"/>
        <c:axId val="808210335"/>
      </c:barChart>
      <c:catAx>
        <c:axId val="8082086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8210335"/>
        <c:crosses val="autoZero"/>
        <c:auto val="1"/>
        <c:lblAlgn val="ctr"/>
        <c:lblOffset val="100"/>
        <c:noMultiLvlLbl val="0"/>
      </c:catAx>
      <c:valAx>
        <c:axId val="808210335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8082086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i="1" dirty="0"/>
              <a:t>What is your gender?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1.2990847357543548E-2"/>
          <c:y val="0.19133685855567717"/>
          <c:w val="0.97401830528491296"/>
          <c:h val="0.7211027475743381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Frequency of Use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Female</c:v>
                </c:pt>
                <c:pt idx="1">
                  <c:v>Male</c:v>
                </c:pt>
                <c:pt idx="2">
                  <c:v>Non-binary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0.56999999999999995</c:v>
                </c:pt>
                <c:pt idx="1">
                  <c:v>0.42</c:v>
                </c:pt>
                <c:pt idx="2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61-4AD6-B016-F2DA92E6B7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9110099058698267"/>
          <c:y val="0.84244616614527235"/>
          <c:w val="8.6460273068169405E-2"/>
          <c:h val="0.125504953460095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i="1" dirty="0"/>
              <a:t>Do you have any dependent children living at home? (Check all.)</a:t>
            </a:r>
          </a:p>
        </c:rich>
      </c:tx>
      <c:layout>
        <c:manualLayout>
          <c:xMode val="edge"/>
          <c:yMode val="edge"/>
          <c:x val="0.13591085879544065"/>
          <c:y val="5.71305919217728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1.2990847357543548E-2"/>
          <c:y val="0.19133685855567717"/>
          <c:w val="0.97401830528491296"/>
          <c:h val="0.721102747574338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Frequency of Use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Younger than 5</c:v>
                </c:pt>
                <c:pt idx="1">
                  <c:v>5-12 years</c:v>
                </c:pt>
                <c:pt idx="2">
                  <c:v>13-17 years</c:v>
                </c:pt>
                <c:pt idx="3">
                  <c:v>18+ living at home</c:v>
                </c:pt>
                <c:pt idx="4">
                  <c:v>No children at home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0.18</c:v>
                </c:pt>
                <c:pt idx="1">
                  <c:v>0.19</c:v>
                </c:pt>
                <c:pt idx="2">
                  <c:v>0.06</c:v>
                </c:pt>
                <c:pt idx="3">
                  <c:v>0.04</c:v>
                </c:pt>
                <c:pt idx="4">
                  <c:v>0.56999999999999995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61-4AD6-B016-F2DA92E6B7E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808208671"/>
        <c:axId val="808210335"/>
      </c:barChart>
      <c:catAx>
        <c:axId val="8082086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8210335"/>
        <c:crosses val="autoZero"/>
        <c:auto val="1"/>
        <c:lblAlgn val="ctr"/>
        <c:lblOffset val="100"/>
        <c:noMultiLvlLbl val="0"/>
      </c:catAx>
      <c:valAx>
        <c:axId val="808210335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8082086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i="1" dirty="0"/>
              <a:t>Which best describes your employment status?</a:t>
            </a:r>
          </a:p>
        </c:rich>
      </c:tx>
      <c:layout>
        <c:manualLayout>
          <c:xMode val="edge"/>
          <c:yMode val="edge"/>
          <c:x val="0.23130496641861312"/>
          <c:y val="5.50902136388524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1.2990847357543548E-2"/>
          <c:y val="0.19133685855567717"/>
          <c:w val="0.97401830528491296"/>
          <c:h val="0.7211027475743381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Frequency of Use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Full-time</c:v>
                </c:pt>
                <c:pt idx="1">
                  <c:v>Retired</c:v>
                </c:pt>
                <c:pt idx="2">
                  <c:v>Part-time</c:v>
                </c:pt>
                <c:pt idx="3">
                  <c:v>Self-employed</c:v>
                </c:pt>
                <c:pt idx="4">
                  <c:v>Student</c:v>
                </c:pt>
                <c:pt idx="5">
                  <c:v>Stay-at-home parent</c:v>
                </c:pt>
                <c:pt idx="6">
                  <c:v>Unemployed</c:v>
                </c:pt>
                <c:pt idx="7">
                  <c:v>Disabled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0.47</c:v>
                </c:pt>
                <c:pt idx="1">
                  <c:v>0.21</c:v>
                </c:pt>
                <c:pt idx="2">
                  <c:v>0.15</c:v>
                </c:pt>
                <c:pt idx="3">
                  <c:v>0.06</c:v>
                </c:pt>
                <c:pt idx="4">
                  <c:v>0.03</c:v>
                </c:pt>
                <c:pt idx="5">
                  <c:v>0.03</c:v>
                </c:pt>
                <c:pt idx="6">
                  <c:v>0.02</c:v>
                </c:pt>
                <c:pt idx="7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61-4AD6-B016-F2DA92E6B7E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808208671"/>
        <c:axId val="808210335"/>
      </c:barChart>
      <c:catAx>
        <c:axId val="808208671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8210335"/>
        <c:crosses val="autoZero"/>
        <c:auto val="1"/>
        <c:lblAlgn val="ctr"/>
        <c:lblOffset val="100"/>
        <c:noMultiLvlLbl val="0"/>
      </c:catAx>
      <c:valAx>
        <c:axId val="808210335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8082086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i="1" dirty="0"/>
              <a:t>How often do you use the library?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1.2990847357543548E-2"/>
          <c:y val="0.19133685855567717"/>
          <c:w val="0.97401830528491296"/>
          <c:h val="0.721102747574338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Frequency of Use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Weekly</c:v>
                </c:pt>
                <c:pt idx="1">
                  <c:v>Monthly</c:v>
                </c:pt>
                <c:pt idx="2">
                  <c:v>3-6 times/year</c:v>
                </c:pt>
                <c:pt idx="3">
                  <c:v>1-2 times/year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0.35</c:v>
                </c:pt>
                <c:pt idx="1">
                  <c:v>0.42</c:v>
                </c:pt>
                <c:pt idx="2">
                  <c:v>0.19</c:v>
                </c:pt>
                <c:pt idx="3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61-4AD6-B016-F2DA92E6B7E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08208671"/>
        <c:axId val="808210335"/>
      </c:barChart>
      <c:catAx>
        <c:axId val="8082086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8210335"/>
        <c:crosses val="autoZero"/>
        <c:auto val="1"/>
        <c:lblAlgn val="ctr"/>
        <c:lblOffset val="100"/>
        <c:noMultiLvlLbl val="0"/>
      </c:catAx>
      <c:valAx>
        <c:axId val="808210335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8082086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i="1" dirty="0"/>
              <a:t>If employed, which best</a:t>
            </a:r>
            <a:r>
              <a:rPr lang="en-US" sz="2400" i="1" baseline="0" dirty="0"/>
              <a:t> describes your work environment?</a:t>
            </a:r>
            <a:endParaRPr lang="en-US" sz="2400" i="1" dirty="0"/>
          </a:p>
        </c:rich>
      </c:tx>
      <c:layout>
        <c:manualLayout>
          <c:xMode val="edge"/>
          <c:yMode val="edge"/>
          <c:x val="0.1666637374491165"/>
          <c:y val="8.773626616557975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1.2990847357543548E-2"/>
          <c:y val="0.19133685855567717"/>
          <c:w val="0.97401830528491296"/>
          <c:h val="0.721102747574338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In person</c:v>
                </c:pt>
                <c:pt idx="1">
                  <c:v>Hybrid</c:v>
                </c:pt>
                <c:pt idx="2">
                  <c:v>Virtual/Remote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0.51</c:v>
                </c:pt>
                <c:pt idx="1">
                  <c:v>0.3</c:v>
                </c:pt>
                <c:pt idx="2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61-4AD6-B016-F2DA92E6B7E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808208671"/>
        <c:axId val="808210335"/>
      </c:barChart>
      <c:catAx>
        <c:axId val="8082086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8210335"/>
        <c:crosses val="autoZero"/>
        <c:auto val="1"/>
        <c:lblAlgn val="ctr"/>
        <c:lblOffset val="100"/>
        <c:noMultiLvlLbl val="0"/>
      </c:catAx>
      <c:valAx>
        <c:axId val="808210335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8082086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i="1" dirty="0"/>
              <a:t>What is your approximate,</a:t>
            </a:r>
            <a:r>
              <a:rPr lang="en-US" sz="2400" i="1" baseline="0" dirty="0"/>
              <a:t> average annual household income (gross)?</a:t>
            </a:r>
            <a:endParaRPr lang="en-US" sz="2400" i="1" dirty="0"/>
          </a:p>
        </c:rich>
      </c:tx>
      <c:layout>
        <c:manualLayout>
          <c:xMode val="edge"/>
          <c:yMode val="edge"/>
          <c:x val="0.10170950066139875"/>
          <c:y val="8.773626616557975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1.2990847357543548E-2"/>
          <c:y val="0.19133685855567717"/>
          <c:w val="0.97401830528491296"/>
          <c:h val="0.721102747574338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&lt;$25K</c:v>
                </c:pt>
                <c:pt idx="1">
                  <c:v>$25,000-49,999</c:v>
                </c:pt>
                <c:pt idx="2">
                  <c:v>$50,000-74,999</c:v>
                </c:pt>
                <c:pt idx="3">
                  <c:v>$75,000-99,999</c:v>
                </c:pt>
                <c:pt idx="4">
                  <c:v>$100,000-149,999</c:v>
                </c:pt>
                <c:pt idx="5">
                  <c:v>$150,000-199,999</c:v>
                </c:pt>
                <c:pt idx="6">
                  <c:v>$200K+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0.08</c:v>
                </c:pt>
                <c:pt idx="1">
                  <c:v>0.26</c:v>
                </c:pt>
                <c:pt idx="2">
                  <c:v>0.27</c:v>
                </c:pt>
                <c:pt idx="3">
                  <c:v>0.19</c:v>
                </c:pt>
                <c:pt idx="4">
                  <c:v>0.13</c:v>
                </c:pt>
                <c:pt idx="5">
                  <c:v>0.05</c:v>
                </c:pt>
                <c:pt idx="6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61-4AD6-B016-F2DA92E6B7E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808208671"/>
        <c:axId val="808210335"/>
      </c:barChart>
      <c:catAx>
        <c:axId val="8082086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8210335"/>
        <c:crosses val="autoZero"/>
        <c:auto val="1"/>
        <c:lblAlgn val="ctr"/>
        <c:lblOffset val="100"/>
        <c:noMultiLvlLbl val="0"/>
      </c:catAx>
      <c:valAx>
        <c:axId val="808210335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8082086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i="1" dirty="0"/>
              <a:t>For what</a:t>
            </a:r>
            <a:r>
              <a:rPr lang="en-US" i="1" baseline="0" dirty="0"/>
              <a:t> purpose would you access digital services at your home library? (Check all.)</a:t>
            </a:r>
            <a:endParaRPr lang="en-US" i="1" dirty="0"/>
          </a:p>
        </c:rich>
      </c:tx>
      <c:layout>
        <c:manualLayout>
          <c:xMode val="edge"/>
          <c:yMode val="edge"/>
          <c:x val="0.15532346330457297"/>
          <c:y val="4.36194850054953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2715338137652685"/>
          <c:y val="0.19133685855567717"/>
          <c:w val="0.66022926215166722"/>
          <c:h val="0.7211027475743381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Frequency of Use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Pleasure</c:v>
                </c:pt>
                <c:pt idx="1">
                  <c:v>Work</c:v>
                </c:pt>
                <c:pt idx="2">
                  <c:v>Academics - Self</c:v>
                </c:pt>
                <c:pt idx="3">
                  <c:v>Academics - Family Member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0.61</c:v>
                </c:pt>
                <c:pt idx="1">
                  <c:v>0.35</c:v>
                </c:pt>
                <c:pt idx="2">
                  <c:v>0.28000000000000003</c:v>
                </c:pt>
                <c:pt idx="3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61-4AD6-B016-F2DA92E6B7E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Pleasure</c:v>
                </c:pt>
                <c:pt idx="1">
                  <c:v>Work</c:v>
                </c:pt>
                <c:pt idx="2">
                  <c:v>Academics - Self</c:v>
                </c:pt>
                <c:pt idx="3">
                  <c:v>Academics - Family Member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0.37</c:v>
                </c:pt>
                <c:pt idx="1">
                  <c:v>0.69</c:v>
                </c:pt>
                <c:pt idx="2">
                  <c:v>0.7</c:v>
                </c:pt>
                <c:pt idx="3">
                  <c:v>0.73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66-4696-9269-D92B8BCA0D4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100"/>
        <c:axId val="808208671"/>
        <c:axId val="808210335"/>
      </c:barChart>
      <c:catAx>
        <c:axId val="808208671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8210335"/>
        <c:crosses val="autoZero"/>
        <c:auto val="1"/>
        <c:lblAlgn val="ctr"/>
        <c:lblOffset val="100"/>
        <c:noMultiLvlLbl val="0"/>
      </c:catAx>
      <c:valAx>
        <c:axId val="808210335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8082086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1" baseline="0" dirty="0">
                <a:effectLst/>
              </a:rPr>
              <a:t>For what purpose would you access digital services at your home library? (Check all.)</a:t>
            </a:r>
            <a:endParaRPr lang="en-US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1.2990847357543548E-2"/>
          <c:y val="0.19133685855567717"/>
          <c:w val="0.97401830528491296"/>
          <c:h val="0.721102747574338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Asian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Pleasure</c:v>
                </c:pt>
                <c:pt idx="1">
                  <c:v>Academics - Self</c:v>
                </c:pt>
                <c:pt idx="2">
                  <c:v>Academics - Family </c:v>
                </c:pt>
                <c:pt idx="3">
                  <c:v>Work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0.47</c:v>
                </c:pt>
                <c:pt idx="1">
                  <c:v>0.57999999999999996</c:v>
                </c:pt>
                <c:pt idx="2">
                  <c:v>0.35</c:v>
                </c:pt>
                <c:pt idx="3">
                  <c:v>0.37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61-4AD6-B016-F2DA92E6B7E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American Indian/Alaskan Native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Pleasure</c:v>
                </c:pt>
                <c:pt idx="1">
                  <c:v>Academics - Self</c:v>
                </c:pt>
                <c:pt idx="2">
                  <c:v>Academics - Family </c:v>
                </c:pt>
                <c:pt idx="3">
                  <c:v>Work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0.56000000000000005</c:v>
                </c:pt>
                <c:pt idx="1">
                  <c:v>0.68</c:v>
                </c:pt>
                <c:pt idx="2">
                  <c:v>0.28999999999999998</c:v>
                </c:pt>
                <c:pt idx="3">
                  <c:v>0.27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00-4916-8C45-6EBD8F2F6BA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Black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Pleasure</c:v>
                </c:pt>
                <c:pt idx="1">
                  <c:v>Academics - Self</c:v>
                </c:pt>
                <c:pt idx="2">
                  <c:v>Academics - Family </c:v>
                </c:pt>
                <c:pt idx="3">
                  <c:v>Work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0.47</c:v>
                </c:pt>
                <c:pt idx="1">
                  <c:v>0.46</c:v>
                </c:pt>
                <c:pt idx="2">
                  <c:v>0.42</c:v>
                </c:pt>
                <c:pt idx="3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B00-4916-8C45-6EBD8F2F6BA3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Native Hawaiian/Pacific Islander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Pleasure</c:v>
                </c:pt>
                <c:pt idx="1">
                  <c:v>Academics - Self</c:v>
                </c:pt>
                <c:pt idx="2">
                  <c:v>Academics - Family </c:v>
                </c:pt>
                <c:pt idx="3">
                  <c:v>Work</c:v>
                </c:pt>
              </c:strCache>
            </c:strRef>
          </c:cat>
          <c:val>
            <c:numRef>
              <c:f>Sheet1!$E$2:$E$5</c:f>
              <c:numCache>
                <c:formatCode>0%</c:formatCode>
                <c:ptCount val="4"/>
                <c:pt idx="0">
                  <c:v>0.43</c:v>
                </c:pt>
                <c:pt idx="1">
                  <c:v>0.28999999999999998</c:v>
                </c:pt>
                <c:pt idx="2">
                  <c:v>0.36</c:v>
                </c:pt>
                <c:pt idx="3">
                  <c:v>0.32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B00-4916-8C45-6EBD8F2F6BA3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White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Pleasure</c:v>
                </c:pt>
                <c:pt idx="1">
                  <c:v>Academics - Self</c:v>
                </c:pt>
                <c:pt idx="2">
                  <c:v>Academics - Family </c:v>
                </c:pt>
                <c:pt idx="3">
                  <c:v>Work</c:v>
                </c:pt>
              </c:strCache>
            </c:strRef>
          </c:cat>
          <c:val>
            <c:numRef>
              <c:f>Sheet1!$F$2:$F$5</c:f>
              <c:numCache>
                <c:formatCode>0%</c:formatCode>
                <c:ptCount val="4"/>
                <c:pt idx="0">
                  <c:v>0.63</c:v>
                </c:pt>
                <c:pt idx="1">
                  <c:v>0.3</c:v>
                </c:pt>
                <c:pt idx="2">
                  <c:v>0.27</c:v>
                </c:pt>
                <c:pt idx="3">
                  <c:v>0.31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B00-4916-8C45-6EBD8F2F6BA3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Latinx/Hispanic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Pleasure</c:v>
                </c:pt>
                <c:pt idx="1">
                  <c:v>Academics - Self</c:v>
                </c:pt>
                <c:pt idx="2">
                  <c:v>Academics - Family </c:v>
                </c:pt>
                <c:pt idx="3">
                  <c:v>Work</c:v>
                </c:pt>
              </c:strCache>
            </c:strRef>
          </c:cat>
          <c:val>
            <c:numRef>
              <c:f>Sheet1!$G$2:$G$5</c:f>
              <c:numCache>
                <c:formatCode>0%</c:formatCode>
                <c:ptCount val="4"/>
                <c:pt idx="0">
                  <c:v>0.3</c:v>
                </c:pt>
                <c:pt idx="1">
                  <c:v>0.53</c:v>
                </c:pt>
                <c:pt idx="2">
                  <c:v>0.48</c:v>
                </c:pt>
                <c:pt idx="3">
                  <c:v>0.22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B00-4916-8C45-6EBD8F2F6BA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808208671"/>
        <c:axId val="808210335"/>
      </c:barChart>
      <c:catAx>
        <c:axId val="8082086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8210335"/>
        <c:crosses val="autoZero"/>
        <c:auto val="1"/>
        <c:lblAlgn val="ctr"/>
        <c:lblOffset val="100"/>
        <c:noMultiLvlLbl val="0"/>
      </c:catAx>
      <c:valAx>
        <c:axId val="808210335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8082086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i="1" dirty="0"/>
              <a:t>Which of the following services are your aware your library offers? (Check all.)</a:t>
            </a:r>
          </a:p>
        </c:rich>
      </c:tx>
      <c:layout>
        <c:manualLayout>
          <c:xMode val="edge"/>
          <c:yMode val="edge"/>
          <c:x val="0.18703293531904827"/>
          <c:y val="5.78102694154991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5230227297421415"/>
          <c:y val="0.19133685855567717"/>
          <c:w val="0.57166142652502927"/>
          <c:h val="0.7211027475743381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Familiarity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OverDrive/Libby</c:v>
                </c:pt>
                <c:pt idx="1">
                  <c:v>BadgerLink</c:v>
                </c:pt>
                <c:pt idx="2">
                  <c:v>Gale Courses</c:v>
                </c:pt>
                <c:pt idx="3">
                  <c:v>Ancestry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0.72</c:v>
                </c:pt>
                <c:pt idx="1">
                  <c:v>0.43</c:v>
                </c:pt>
                <c:pt idx="2">
                  <c:v>0.39</c:v>
                </c:pt>
                <c:pt idx="3">
                  <c:v>0.26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61-4AD6-B016-F2DA92E6B7E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OverDrive/Libby</c:v>
                </c:pt>
                <c:pt idx="1">
                  <c:v>BadgerLink</c:v>
                </c:pt>
                <c:pt idx="2">
                  <c:v>Gale Courses</c:v>
                </c:pt>
                <c:pt idx="3">
                  <c:v>Ancestry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0.28000000000000003</c:v>
                </c:pt>
                <c:pt idx="1">
                  <c:v>0.56999999999999995</c:v>
                </c:pt>
                <c:pt idx="2">
                  <c:v>0.61</c:v>
                </c:pt>
                <c:pt idx="3">
                  <c:v>0.74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66-4696-9269-D92B8BCA0D4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100"/>
        <c:axId val="808208671"/>
        <c:axId val="808210335"/>
      </c:barChart>
      <c:catAx>
        <c:axId val="808208671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8210335"/>
        <c:crosses val="autoZero"/>
        <c:auto val="1"/>
        <c:lblAlgn val="ctr"/>
        <c:lblOffset val="100"/>
        <c:noMultiLvlLbl val="0"/>
      </c:catAx>
      <c:valAx>
        <c:axId val="808210335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8082086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i="1" dirty="0"/>
              <a:t>Which services are you aware your library offers? (Check all that apply.)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1.2990847357543548E-2"/>
          <c:y val="0.19133685855567717"/>
          <c:w val="0.97401830528491296"/>
          <c:h val="0.721102747574338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Ashland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OverDrive and Libby</c:v>
                </c:pt>
                <c:pt idx="1">
                  <c:v>Badgerlink</c:v>
                </c:pt>
                <c:pt idx="2">
                  <c:v>Gale Courses</c:v>
                </c:pt>
                <c:pt idx="3">
                  <c:v>Ancestry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0.85</c:v>
                </c:pt>
                <c:pt idx="1">
                  <c:v>0.63</c:v>
                </c:pt>
                <c:pt idx="2">
                  <c:v>0.54</c:v>
                </c:pt>
                <c:pt idx="3">
                  <c:v>0.42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61-4AD6-B016-F2DA92E6B7E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Bayfield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OverDrive and Libby</c:v>
                </c:pt>
                <c:pt idx="1">
                  <c:v>Badgerlink</c:v>
                </c:pt>
                <c:pt idx="2">
                  <c:v>Gale Courses</c:v>
                </c:pt>
                <c:pt idx="3">
                  <c:v>Ancestry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0.8</c:v>
                </c:pt>
                <c:pt idx="1">
                  <c:v>0.42</c:v>
                </c:pt>
                <c:pt idx="2">
                  <c:v>0.39</c:v>
                </c:pt>
                <c:pt idx="3">
                  <c:v>0.24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00-4916-8C45-6EBD8F2F6BA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Burnett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OverDrive and Libby</c:v>
                </c:pt>
                <c:pt idx="1">
                  <c:v>Badgerlink</c:v>
                </c:pt>
                <c:pt idx="2">
                  <c:v>Gale Courses</c:v>
                </c:pt>
                <c:pt idx="3">
                  <c:v>Ancestry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0.73</c:v>
                </c:pt>
                <c:pt idx="1">
                  <c:v>0.22</c:v>
                </c:pt>
                <c:pt idx="2">
                  <c:v>0.36</c:v>
                </c:pt>
                <c:pt idx="3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B00-4916-8C45-6EBD8F2F6BA3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Douglas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OverDrive and Libby</c:v>
                </c:pt>
                <c:pt idx="1">
                  <c:v>Badgerlink</c:v>
                </c:pt>
                <c:pt idx="2">
                  <c:v>Gale Courses</c:v>
                </c:pt>
                <c:pt idx="3">
                  <c:v>Ancestry</c:v>
                </c:pt>
              </c:strCache>
            </c:strRef>
          </c:cat>
          <c:val>
            <c:numRef>
              <c:f>Sheet1!$E$2:$E$5</c:f>
              <c:numCache>
                <c:formatCode>0%</c:formatCode>
                <c:ptCount val="4"/>
                <c:pt idx="0">
                  <c:v>0.74</c:v>
                </c:pt>
                <c:pt idx="1">
                  <c:v>0.41</c:v>
                </c:pt>
                <c:pt idx="2">
                  <c:v>0.25</c:v>
                </c:pt>
                <c:pt idx="3">
                  <c:v>0.23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B00-4916-8C45-6EBD8F2F6BA3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Iron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OverDrive and Libby</c:v>
                </c:pt>
                <c:pt idx="1">
                  <c:v>Badgerlink</c:v>
                </c:pt>
                <c:pt idx="2">
                  <c:v>Gale Courses</c:v>
                </c:pt>
                <c:pt idx="3">
                  <c:v>Ancestry</c:v>
                </c:pt>
              </c:strCache>
            </c:strRef>
          </c:cat>
          <c:val>
            <c:numRef>
              <c:f>Sheet1!$F$2:$F$5</c:f>
              <c:numCache>
                <c:formatCode>0%</c:formatCode>
                <c:ptCount val="4"/>
                <c:pt idx="0">
                  <c:v>0.55000000000000004</c:v>
                </c:pt>
                <c:pt idx="1">
                  <c:v>0.45</c:v>
                </c:pt>
                <c:pt idx="2">
                  <c:v>0.57999999999999996</c:v>
                </c:pt>
                <c:pt idx="3">
                  <c:v>0.23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B00-4916-8C45-6EBD8F2F6BA3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Sawyer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OverDrive and Libby</c:v>
                </c:pt>
                <c:pt idx="1">
                  <c:v>Badgerlink</c:v>
                </c:pt>
                <c:pt idx="2">
                  <c:v>Gale Courses</c:v>
                </c:pt>
                <c:pt idx="3">
                  <c:v>Ancestry</c:v>
                </c:pt>
              </c:strCache>
            </c:strRef>
          </c:cat>
          <c:val>
            <c:numRef>
              <c:f>Sheet1!$G$2:$G$5</c:f>
              <c:numCache>
                <c:formatCode>0%</c:formatCode>
                <c:ptCount val="4"/>
                <c:pt idx="0">
                  <c:v>0.77</c:v>
                </c:pt>
                <c:pt idx="1">
                  <c:v>0.38</c:v>
                </c:pt>
                <c:pt idx="2">
                  <c:v>0.42</c:v>
                </c:pt>
                <c:pt idx="3">
                  <c:v>0.22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B00-4916-8C45-6EBD8F2F6BA3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Vilas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OverDrive and Libby</c:v>
                </c:pt>
                <c:pt idx="1">
                  <c:v>Badgerlink</c:v>
                </c:pt>
                <c:pt idx="2">
                  <c:v>Gale Courses</c:v>
                </c:pt>
                <c:pt idx="3">
                  <c:v>Ancestry</c:v>
                </c:pt>
              </c:strCache>
            </c:strRef>
          </c:cat>
          <c:val>
            <c:numRef>
              <c:f>Sheet1!$H$2:$H$5</c:f>
              <c:numCache>
                <c:formatCode>0%</c:formatCode>
                <c:ptCount val="4"/>
                <c:pt idx="0">
                  <c:v>0.71</c:v>
                </c:pt>
                <c:pt idx="1">
                  <c:v>0.47</c:v>
                </c:pt>
                <c:pt idx="2">
                  <c:v>0.43</c:v>
                </c:pt>
                <c:pt idx="3">
                  <c:v>0.34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B00-4916-8C45-6EBD8F2F6BA3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Washburn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OverDrive and Libby</c:v>
                </c:pt>
                <c:pt idx="1">
                  <c:v>Badgerlink</c:v>
                </c:pt>
                <c:pt idx="2">
                  <c:v>Gale Courses</c:v>
                </c:pt>
                <c:pt idx="3">
                  <c:v>Ancestry</c:v>
                </c:pt>
              </c:strCache>
            </c:strRef>
          </c:cat>
          <c:val>
            <c:numRef>
              <c:f>Sheet1!$I$2:$I$5</c:f>
              <c:numCache>
                <c:formatCode>0%</c:formatCode>
                <c:ptCount val="4"/>
                <c:pt idx="0">
                  <c:v>0.81</c:v>
                </c:pt>
                <c:pt idx="1">
                  <c:v>0.54</c:v>
                </c:pt>
                <c:pt idx="2">
                  <c:v>0.38</c:v>
                </c:pt>
                <c:pt idx="3">
                  <c:v>0.51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B00-4916-8C45-6EBD8F2F6BA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808208671"/>
        <c:axId val="808210335"/>
      </c:barChart>
      <c:catAx>
        <c:axId val="8082086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8210335"/>
        <c:crosses val="autoZero"/>
        <c:auto val="1"/>
        <c:lblAlgn val="ctr"/>
        <c:lblOffset val="100"/>
        <c:noMultiLvlLbl val="0"/>
      </c:catAx>
      <c:valAx>
        <c:axId val="808210335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8082086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i="1" baseline="0" dirty="0"/>
              <a:t>Age of NWLS Cardholders </a:t>
            </a:r>
            <a:r>
              <a:rPr lang="en-US" b="1" i="1" baseline="0" dirty="0"/>
              <a:t>Not</a:t>
            </a:r>
            <a:r>
              <a:rPr lang="en-US" i="1" baseline="0" dirty="0"/>
              <a:t> Familiar with Digital Services</a:t>
            </a:r>
            <a:endParaRPr lang="en-US" i="1" dirty="0"/>
          </a:p>
        </c:rich>
      </c:tx>
      <c:layout>
        <c:manualLayout>
          <c:xMode val="edge"/>
          <c:yMode val="edge"/>
          <c:x val="0.11590384731590965"/>
          <c:y val="4.656963742145384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1.2990847357543548E-2"/>
          <c:y val="0.19133685855567717"/>
          <c:w val="0.97401830528491296"/>
          <c:h val="0.721102747574338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Frequency of Use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20-24</c:v>
                </c:pt>
                <c:pt idx="1">
                  <c:v>25-34</c:v>
                </c:pt>
                <c:pt idx="2">
                  <c:v>35-44</c:v>
                </c:pt>
                <c:pt idx="3">
                  <c:v>45-54</c:v>
                </c:pt>
                <c:pt idx="4">
                  <c:v>55-64</c:v>
                </c:pt>
                <c:pt idx="5">
                  <c:v>65+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0.08</c:v>
                </c:pt>
                <c:pt idx="1">
                  <c:v>0.2</c:v>
                </c:pt>
                <c:pt idx="2">
                  <c:v>0.15</c:v>
                </c:pt>
                <c:pt idx="3">
                  <c:v>0.09</c:v>
                </c:pt>
                <c:pt idx="4">
                  <c:v>0.15</c:v>
                </c:pt>
                <c:pt idx="5">
                  <c:v>0.32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51-4AEA-ABAB-730787E13E2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08208671"/>
        <c:axId val="808210335"/>
      </c:barChart>
      <c:catAx>
        <c:axId val="8082086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8210335"/>
        <c:crosses val="autoZero"/>
        <c:auto val="1"/>
        <c:lblAlgn val="ctr"/>
        <c:lblOffset val="100"/>
        <c:noMultiLvlLbl val="0"/>
      </c:catAx>
      <c:valAx>
        <c:axId val="808210335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8082086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i="1" dirty="0"/>
              <a:t>How frequently have you used the following services at your library?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1.2990847357543548E-2"/>
          <c:y val="0.19133685855567717"/>
          <c:w val="0.97401830528491296"/>
          <c:h val="0.721102747574338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Frequency of Use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OverDrive and Libby</c:v>
                </c:pt>
                <c:pt idx="1">
                  <c:v>Badgerlink</c:v>
                </c:pt>
                <c:pt idx="2">
                  <c:v>Gale Courses</c:v>
                </c:pt>
                <c:pt idx="3">
                  <c:v>Ancestry</c:v>
                </c:pt>
              </c:strCache>
            </c:strRef>
          </c:cat>
          <c:val>
            <c:numRef>
              <c:f>Sheet1!$B$2:$B$5</c:f>
              <c:numCache>
                <c:formatCode>0.00</c:formatCode>
                <c:ptCount val="4"/>
                <c:pt idx="0">
                  <c:v>3.57</c:v>
                </c:pt>
                <c:pt idx="1">
                  <c:v>2.69</c:v>
                </c:pt>
                <c:pt idx="2">
                  <c:v>2.67</c:v>
                </c:pt>
                <c:pt idx="3">
                  <c:v>2.58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61-4AD6-B016-F2DA92E6B7E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08208671"/>
        <c:axId val="808210335"/>
      </c:barChart>
      <c:catAx>
        <c:axId val="8082086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8210335"/>
        <c:crosses val="autoZero"/>
        <c:auto val="1"/>
        <c:lblAlgn val="ctr"/>
        <c:lblOffset val="100"/>
        <c:noMultiLvlLbl val="0"/>
      </c:catAx>
      <c:valAx>
        <c:axId val="808210335"/>
        <c:scaling>
          <c:orientation val="minMax"/>
        </c:scaling>
        <c:delete val="1"/>
        <c:axPos val="l"/>
        <c:numFmt formatCode="0.00" sourceLinked="1"/>
        <c:majorTickMark val="none"/>
        <c:minorTickMark val="none"/>
        <c:tickLblPos val="nextTo"/>
        <c:crossAx val="8082086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40483413886816"/>
          <c:y val="4.765362543153584E-2"/>
          <c:w val="0.85760431850358831"/>
          <c:h val="0.8063680078373848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OverDrive/Libby</c:v>
                </c:pt>
                <c:pt idx="1">
                  <c:v>Gale Courses</c:v>
                </c:pt>
                <c:pt idx="2">
                  <c:v>Badgerlink</c:v>
                </c:pt>
                <c:pt idx="3">
                  <c:v>Ancestry</c:v>
                </c:pt>
              </c:strCache>
            </c:strRef>
          </c:cat>
          <c:val>
            <c:numRef>
              <c:f>Sheet1!$B$2:$B$5</c:f>
              <c:numCache>
                <c:formatCode>0.00</c:formatCode>
                <c:ptCount val="4"/>
                <c:pt idx="0">
                  <c:v>4.3499999999999996</c:v>
                </c:pt>
                <c:pt idx="1">
                  <c:v>4.07</c:v>
                </c:pt>
                <c:pt idx="2">
                  <c:v>4</c:v>
                </c:pt>
                <c:pt idx="3">
                  <c:v>3.97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EE-49D1-8C04-5C5D73C853D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922638031"/>
        <c:axId val="922615151"/>
      </c:barChart>
      <c:catAx>
        <c:axId val="922638031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22615151"/>
        <c:crosses val="autoZero"/>
        <c:auto val="1"/>
        <c:lblAlgn val="ctr"/>
        <c:lblOffset val="100"/>
        <c:noMultiLvlLbl val="0"/>
      </c:catAx>
      <c:valAx>
        <c:axId val="922615151"/>
        <c:scaling>
          <c:orientation val="minMax"/>
        </c:scaling>
        <c:delete val="1"/>
        <c:axPos val="t"/>
        <c:numFmt formatCode="0.00" sourceLinked="1"/>
        <c:majorTickMark val="none"/>
        <c:minorTickMark val="none"/>
        <c:tickLblPos val="nextTo"/>
        <c:crossAx val="9226380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D5320B-16D3-492A-8B82-92A75A78477B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9A2612-A4E6-4DBC-8CC4-E1D058941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192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N=2,573</a:t>
            </a:r>
          </a:p>
          <a:p>
            <a:r>
              <a:rPr lang="en-US" dirty="0"/>
              <a:t>(Controlled for survey respondent’s location through a combination of survey responses + IP address.)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9A2612-A4E6-4DBC-8CC4-E1D058941C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7515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Average weighted answers over 3 indicate an answer of neutral to satisfied.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9A2612-A4E6-4DBC-8CC4-E1D058941CC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3683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Limited responses to NWLS Cardholders residing in NWLS-serviced counties.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9A2612-A4E6-4DBC-8CC4-E1D058941CC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3837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9A2612-A4E6-4DBC-8CC4-E1D058941CC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0252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Each item is reported out of 100% since respondents could select more than one option.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9A2612-A4E6-4DBC-8CC4-E1D058941CC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5684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Limited responses to library users who indicated their primary library was in their county of primary residence.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9A2612-A4E6-4DBC-8CC4-E1D058941CC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4625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Combined race and ethnicity identifiers together for this visualization - Non-Hispanic Asians, American Indians/Alaskan Natives, Blacks, and Whites included in those categories…. All Hispanics included in that ethnic category. Native Hawaiian/Pacific Islander not pictured due to low numbers &lt;1%.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9A2612-A4E6-4DBC-8CC4-E1D058941CC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2777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Collecting demographic information from survey respondents can help situate findings by helping create a picture of who from the community was represented in the survey and who might be missing. This survey had robust representation from all the demographic items asked on the survey – age, gender, race/ethnicity, having children at home, household income, and employment information were all covered.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9A2612-A4E6-4DBC-8CC4-E1D058941CC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4163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9A2612-A4E6-4DBC-8CC4-E1D058941CC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4935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Excluded “Prefer not answer” (3%) from visualization.</a:t>
            </a:r>
          </a:p>
          <a:p>
            <a:r>
              <a:rPr lang="en-US" dirty="0"/>
              <a:t>Note: Each response is out of 100% as respondents could select more than one answer.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9A2612-A4E6-4DBC-8CC4-E1D058941CC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23938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Excluded “Prefer not to answer” (2%) from visualization.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9A2612-A4E6-4DBC-8CC4-E1D058941CC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4209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Internal Note: I don’t usually break out in charts as granular as library-level since it can be hard for people to visualize that larger libraries SHOULD have more responses proportionate to the size of community they serve/number of registered cardholders/etc. I don’t want people to feel like they did something wrong by having fewer responses, especially if they are a smaller organization.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9A2612-A4E6-4DBC-8CC4-E1D058941CC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4528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9A2612-A4E6-4DBC-8CC4-E1D058941CC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3347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9A2612-A4E6-4DBC-8CC4-E1D058941CC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63955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9A2612-A4E6-4DBC-8CC4-E1D058941CC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6393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Excluded “Prefer not answer” (11%) from visualization.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9A2612-A4E6-4DBC-8CC4-E1D058941CC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45226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Collecting demographic information from survey respondents can help situate findings by helping create a picture of who from the community was represented in the survey and who might be missing. This survey had robust representation from all the demographic items asked on the survey – age, gender, race/ethnicity, having children at home, household income, and employment information were all covered.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9A2612-A4E6-4DBC-8CC4-E1D058941CC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4546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9A2612-A4E6-4DBC-8CC4-E1D058941CC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5218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Each item is reported out of 100% since respondents could select more than one option.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9A2612-A4E6-4DBC-8CC4-E1D058941CC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01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Demographic differences can be helpful in considering how to engage under-represented groups in your community in different services offered at your institution.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9A2612-A4E6-4DBC-8CC4-E1D058941CC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6449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Each item is reported out of 100% since respondents could select more than one option.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9A2612-A4E6-4DBC-8CC4-E1D058941CC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289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Limited responses to library users who indicated their primary library was in their county of primary residence.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9A2612-A4E6-4DBC-8CC4-E1D058941CC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1897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9A2612-A4E6-4DBC-8CC4-E1D058941CC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2730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9A2612-A4E6-4DBC-8CC4-E1D058941CC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068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F5D62EB3-214E-4FEA-81F0-FCD948A39A30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7F96AB32-148B-4257-986C-23338A167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24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62EB3-214E-4FEA-81F0-FCD948A39A30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6AB32-148B-4257-986C-23338A167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579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62EB3-214E-4FEA-81F0-FCD948A39A30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6AB32-148B-4257-986C-23338A167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563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62EB3-214E-4FEA-81F0-FCD948A39A30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6AB32-148B-4257-986C-23338A167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533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62EB3-214E-4FEA-81F0-FCD948A39A30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6AB32-148B-4257-986C-23338A167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854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62EB3-214E-4FEA-81F0-FCD948A39A30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6AB32-148B-4257-986C-23338A167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235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62EB3-214E-4FEA-81F0-FCD948A39A30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6AB32-148B-4257-986C-23338A167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303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62EB3-214E-4FEA-81F0-FCD948A39A30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6AB32-148B-4257-986C-23338A167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131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62EB3-214E-4FEA-81F0-FCD948A39A30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6AB32-148B-4257-986C-23338A167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048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62EB3-214E-4FEA-81F0-FCD948A39A30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7F96AB32-148B-4257-986C-23338A167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985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F5D62EB3-214E-4FEA-81F0-FCD948A39A30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7F96AB32-148B-4257-986C-23338A167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0758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F5D62EB3-214E-4FEA-81F0-FCD948A39A30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7F96AB32-148B-4257-986C-23338A167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264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A9CE2-D073-4271-B6CD-C841B0046D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5755" y="1849054"/>
            <a:ext cx="10782300" cy="3352800"/>
          </a:xfrm>
        </p:spPr>
        <p:txBody>
          <a:bodyPr/>
          <a:lstStyle/>
          <a:p>
            <a:r>
              <a:rPr lang="en-US" b="1" dirty="0"/>
              <a:t>Digital Services Survey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119CDC-FB7F-40AF-856B-7DB9B74D3D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3032" y="5199410"/>
            <a:ext cx="9228201" cy="1132768"/>
          </a:xfrm>
        </p:spPr>
        <p:txBody>
          <a:bodyPr/>
          <a:lstStyle/>
          <a:p>
            <a:r>
              <a:rPr lang="en-US" dirty="0"/>
              <a:t>Northern Waters Library Service (NWLS)</a:t>
            </a:r>
            <a:br>
              <a:rPr lang="en-US" dirty="0"/>
            </a:br>
            <a:r>
              <a:rPr lang="en-US" i="1" dirty="0"/>
              <a:t>August 2021</a:t>
            </a: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FAB87B39-3493-4339-BB5D-A6444FC454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752" y="653351"/>
            <a:ext cx="2824496" cy="2391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8930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D3918-2A74-4F3F-BBCA-3110EEAAF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5" y="159065"/>
            <a:ext cx="10772775" cy="1658198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OverDrive/Libby was the most frequently used digital service with 33% of respondents indicating they used it weekly.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85CD3B7-5DDF-4558-8D9B-86974D96EE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3403389"/>
              </p:ext>
            </p:extLst>
          </p:nvPr>
        </p:nvGraphicFramePr>
        <p:xfrm>
          <a:off x="719137" y="1817263"/>
          <a:ext cx="10753725" cy="4076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E248381-8745-4F18-83D2-97EED451B21E}"/>
              </a:ext>
            </a:extLst>
          </p:cNvPr>
          <p:cNvSpPr txBox="1"/>
          <p:nvPr/>
        </p:nvSpPr>
        <p:spPr>
          <a:xfrm>
            <a:off x="180976" y="6296025"/>
            <a:ext cx="289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Scale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 1-2 times/year (1) to Weekly (4)</a:t>
            </a:r>
          </a:p>
        </p:txBody>
      </p:sp>
    </p:spTree>
    <p:extLst>
      <p:ext uri="{BB962C8B-B14F-4D97-AF65-F5344CB8AC3E}">
        <p14:creationId xmlns:p14="http://schemas.microsoft.com/office/powerpoint/2010/main" val="23641931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238EDE12-D0BB-4948-A6A7-F54147751D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547288"/>
              </p:ext>
            </p:extLst>
          </p:nvPr>
        </p:nvGraphicFramePr>
        <p:xfrm>
          <a:off x="719136" y="1696369"/>
          <a:ext cx="10753725" cy="4523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9A39D0D1-755A-4C17-B076-D7E8AFDD7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570" y="471195"/>
            <a:ext cx="11558859" cy="1129863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Satisfaction for all digital services was high, with OverDrive/Libby having the highest reported satisfaction.</a:t>
            </a:r>
          </a:p>
        </p:txBody>
      </p:sp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3AFD57D6-6C99-4006-9F71-B2F23AAADAA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68" t="27163" r="20371" b="27619"/>
          <a:stretch/>
        </p:blipFill>
        <p:spPr>
          <a:xfrm>
            <a:off x="10416358" y="5312228"/>
            <a:ext cx="1645012" cy="133636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8746BC7-1D9C-4C6A-9121-976B4D441AE2}"/>
              </a:ext>
            </a:extLst>
          </p:cNvPr>
          <p:cNvSpPr txBox="1"/>
          <p:nvPr/>
        </p:nvSpPr>
        <p:spPr>
          <a:xfrm>
            <a:off x="116338" y="6315639"/>
            <a:ext cx="289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>
              <a:defRPr sz="1400" b="0" i="0" u="none" strike="noStrike" kern="1200" spc="0" baseline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dirty="0"/>
              <a:t>Scale: </a:t>
            </a:r>
            <a:r>
              <a:rPr lang="en-US" sz="1400" dirty="0"/>
              <a:t>Dissatisfied (1) to Satisfied (5) </a:t>
            </a:r>
          </a:p>
        </p:txBody>
      </p:sp>
    </p:spTree>
    <p:extLst>
      <p:ext uri="{BB962C8B-B14F-4D97-AF65-F5344CB8AC3E}">
        <p14:creationId xmlns:p14="http://schemas.microsoft.com/office/powerpoint/2010/main" val="8043966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D3918-2A74-4F3F-BBCA-3110EEAAF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5" y="159065"/>
            <a:ext cx="10772775" cy="1658198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Survey respondents indicated they were </a:t>
            </a:r>
            <a:r>
              <a:rPr lang="en-US" sz="3600" b="1" dirty="0"/>
              <a:t>most</a:t>
            </a:r>
            <a:r>
              <a:rPr lang="en-US" sz="3600" dirty="0"/>
              <a:t> interested in Streaming Video Services as a new digital service area.</a:t>
            </a:r>
          </a:p>
        </p:txBody>
      </p: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35CECFFA-A7B9-45ED-9D5E-A8CB318A41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9985415"/>
              </p:ext>
            </p:extLst>
          </p:nvPr>
        </p:nvGraphicFramePr>
        <p:xfrm>
          <a:off x="762000" y="1748715"/>
          <a:ext cx="10753724" cy="3027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09351">
                  <a:extLst>
                    <a:ext uri="{9D8B030D-6E8A-4147-A177-3AD203B41FA5}">
                      <a16:colId xmlns:a16="http://schemas.microsoft.com/office/drawing/2014/main" val="2350440410"/>
                    </a:ext>
                  </a:extLst>
                </a:gridCol>
                <a:gridCol w="2585251">
                  <a:extLst>
                    <a:ext uri="{9D8B030D-6E8A-4147-A177-3AD203B41FA5}">
                      <a16:colId xmlns:a16="http://schemas.microsoft.com/office/drawing/2014/main" val="4103847342"/>
                    </a:ext>
                  </a:extLst>
                </a:gridCol>
                <a:gridCol w="2259122">
                  <a:extLst>
                    <a:ext uri="{9D8B030D-6E8A-4147-A177-3AD203B41FA5}">
                      <a16:colId xmlns:a16="http://schemas.microsoft.com/office/drawing/2014/main" val="1154838565"/>
                    </a:ext>
                  </a:extLst>
                </a:gridCol>
              </a:tblGrid>
              <a:tr h="523322">
                <a:tc>
                  <a:txBody>
                    <a:bodyPr/>
                    <a:lstStyle/>
                    <a:p>
                      <a:r>
                        <a:rPr lang="en-US" dirty="0"/>
                        <a:t>New Service Interest Area Ranking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% of People Who Selected Item as #1 Choice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Weighted Average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1176473"/>
                  </a:ext>
                </a:extLst>
              </a:tr>
              <a:tr h="477502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#1 </a:t>
                      </a:r>
                      <a:r>
                        <a:rPr lang="en-US" dirty="0"/>
                        <a:t>– Streaming Video Services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37%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3.72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47912637"/>
                  </a:ext>
                </a:extLst>
              </a:tr>
              <a:tr h="477502">
                <a:tc>
                  <a:txBody>
                    <a:bodyPr/>
                    <a:lstStyle/>
                    <a:p>
                      <a:r>
                        <a:rPr lang="en-US" b="1" dirty="0"/>
                        <a:t>#2 </a:t>
                      </a:r>
                      <a:r>
                        <a:rPr lang="en-US" dirty="0"/>
                        <a:t>– Always Available eBooks/Audiobooks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29%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3.45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7903784"/>
                  </a:ext>
                </a:extLst>
              </a:tr>
              <a:tr h="477502">
                <a:tc>
                  <a:txBody>
                    <a:bodyPr/>
                    <a:lstStyle/>
                    <a:p>
                      <a:r>
                        <a:rPr lang="en-US" b="1" dirty="0"/>
                        <a:t>#3 </a:t>
                      </a:r>
                      <a:r>
                        <a:rPr lang="en-US" dirty="0"/>
                        <a:t>– Streaming Music Services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3.09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85166048"/>
                  </a:ext>
                </a:extLst>
              </a:tr>
              <a:tr h="477502">
                <a:tc>
                  <a:txBody>
                    <a:bodyPr/>
                    <a:lstStyle/>
                    <a:p>
                      <a:r>
                        <a:rPr lang="en-US" b="1" dirty="0"/>
                        <a:t>#4 </a:t>
                      </a:r>
                      <a:r>
                        <a:rPr lang="en-US" dirty="0"/>
                        <a:t>– Digital Daily Newspaper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2.78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255497"/>
                  </a:ext>
                </a:extLst>
              </a:tr>
              <a:tr h="477502">
                <a:tc>
                  <a:txBody>
                    <a:bodyPr/>
                    <a:lstStyle/>
                    <a:p>
                      <a:r>
                        <a:rPr lang="en-US" b="1" dirty="0"/>
                        <a:t>#5 </a:t>
                      </a:r>
                      <a:r>
                        <a:rPr lang="en-US" dirty="0"/>
                        <a:t>– Foreign Language Instruction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2.07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22671208"/>
                  </a:ext>
                </a:extLst>
              </a:tr>
            </a:tbl>
          </a:graphicData>
        </a:graphic>
      </p:graphicFrame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BAF6570B-0210-4408-BB02-E7BD6128345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34" t="13957" r="11154" b="14695"/>
          <a:stretch/>
        </p:blipFill>
        <p:spPr>
          <a:xfrm>
            <a:off x="5270891" y="4938191"/>
            <a:ext cx="1650218" cy="1575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4626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D3918-2A74-4F3F-BBCA-3110EEAAF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612" y="231636"/>
            <a:ext cx="10772775" cy="1658198"/>
          </a:xfrm>
        </p:spPr>
        <p:txBody>
          <a:bodyPr>
            <a:noAutofit/>
          </a:bodyPr>
          <a:lstStyle/>
          <a:p>
            <a:pPr algn="ctr"/>
            <a:r>
              <a:rPr lang="en-US" sz="2800" dirty="0"/>
              <a:t>While limits on number of items and wait times do impact people’s interest in a service, most respondents indicated they would still be interested in digital services even with such limitations.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85CD3B7-5DDF-4558-8D9B-86974D96EE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7859472"/>
              </p:ext>
            </p:extLst>
          </p:nvPr>
        </p:nvGraphicFramePr>
        <p:xfrm>
          <a:off x="676275" y="1889834"/>
          <a:ext cx="5419725" cy="4278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ontent Placeholder 5">
            <a:extLst>
              <a:ext uri="{FF2B5EF4-FFF2-40B4-BE49-F238E27FC236}">
                <a16:creationId xmlns:a16="http://schemas.microsoft.com/office/drawing/2014/main" id="{AB7FE7D0-717B-41E6-B809-DD545FE831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2288983"/>
              </p:ext>
            </p:extLst>
          </p:nvPr>
        </p:nvGraphicFramePr>
        <p:xfrm>
          <a:off x="5894161" y="1889834"/>
          <a:ext cx="5419725" cy="4278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451276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D3918-2A74-4F3F-BBCA-3110EEAAF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4761" y="455086"/>
            <a:ext cx="10772775" cy="1426544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Most library users reported having access to the internet, a device such as a laptop or smartphone, and a camera and microphone on their device.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85CD3B7-5DDF-4558-8D9B-86974D96EE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3686285"/>
              </p:ext>
            </p:extLst>
          </p:nvPr>
        </p:nvGraphicFramePr>
        <p:xfrm>
          <a:off x="223736" y="1702340"/>
          <a:ext cx="11614826" cy="4879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434911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D3918-2A74-4F3F-BBCA-3110EEAAF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8859" y="1195139"/>
            <a:ext cx="3383280" cy="1480028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A person’s access to reliable internet varied by county.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85CD3B7-5DDF-4558-8D9B-86974D96EE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1908122"/>
              </p:ext>
            </p:extLst>
          </p:nvPr>
        </p:nvGraphicFramePr>
        <p:xfrm>
          <a:off x="379379" y="515141"/>
          <a:ext cx="6784092" cy="5084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E7A630AE-390F-42F2-8D34-AE8F0D9EC45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17" t="20709" r="13073" b="21503"/>
          <a:stretch/>
        </p:blipFill>
        <p:spPr>
          <a:xfrm>
            <a:off x="8541399" y="3023255"/>
            <a:ext cx="2878201" cy="2229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8007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D3918-2A74-4F3F-BBCA-3110EEAAF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612" y="182180"/>
            <a:ext cx="10772775" cy="1658198"/>
          </a:xfrm>
        </p:spPr>
        <p:txBody>
          <a:bodyPr>
            <a:noAutofit/>
          </a:bodyPr>
          <a:lstStyle/>
          <a:p>
            <a:pPr algn="ctr"/>
            <a:r>
              <a:rPr lang="en-US" sz="2800" dirty="0"/>
              <a:t>Demographically, Whites and Asians were significantly more likely to report having access to reliable internet than other racial and ethnic groups</a:t>
            </a:r>
            <a:r>
              <a:rPr lang="en-US" sz="3200" dirty="0"/>
              <a:t>.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85CD3B7-5DDF-4558-8D9B-86974D96EE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1142666"/>
              </p:ext>
            </p:extLst>
          </p:nvPr>
        </p:nvGraphicFramePr>
        <p:xfrm>
          <a:off x="338365" y="1711934"/>
          <a:ext cx="11585643" cy="49638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DF165D8-E784-46BB-A979-A78A693D07BD}"/>
              </a:ext>
            </a:extLst>
          </p:cNvPr>
          <p:cNvSpPr txBox="1"/>
          <p:nvPr/>
        </p:nvSpPr>
        <p:spPr>
          <a:xfrm>
            <a:off x="2743200" y="5258971"/>
            <a:ext cx="492443" cy="716606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White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085D6E-5A77-4221-854A-26FBB1B69625}"/>
              </a:ext>
            </a:extLst>
          </p:cNvPr>
          <p:cNvSpPr txBox="1"/>
          <p:nvPr/>
        </p:nvSpPr>
        <p:spPr>
          <a:xfrm>
            <a:off x="4266797" y="5330208"/>
            <a:ext cx="492443" cy="645369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Asian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FA54BA-EBF1-4E6F-B16D-D404F0E4C7E8}"/>
              </a:ext>
            </a:extLst>
          </p:cNvPr>
          <p:cNvSpPr txBox="1"/>
          <p:nvPr/>
        </p:nvSpPr>
        <p:spPr>
          <a:xfrm>
            <a:off x="5731078" y="3930081"/>
            <a:ext cx="800219" cy="2045496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American Indian or</a:t>
            </a:r>
            <a:br>
              <a:rPr lang="en-US" sz="2000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/>
                </a:solidFill>
              </a:rPr>
              <a:t>Alaskan Native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65E31CE-93CE-4C6A-AE3A-78F9ACFEBD12}"/>
              </a:ext>
            </a:extLst>
          </p:cNvPr>
          <p:cNvSpPr txBox="1"/>
          <p:nvPr/>
        </p:nvSpPr>
        <p:spPr>
          <a:xfrm>
            <a:off x="7503135" y="5346238"/>
            <a:ext cx="492443" cy="629339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Black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8AFD809-7A2F-4E6A-9F4F-B2E892FACB83}"/>
              </a:ext>
            </a:extLst>
          </p:cNvPr>
          <p:cNvSpPr txBox="1"/>
          <p:nvPr/>
        </p:nvSpPr>
        <p:spPr>
          <a:xfrm>
            <a:off x="8920130" y="5017622"/>
            <a:ext cx="800219" cy="957955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Latinx/</a:t>
            </a:r>
            <a:br>
              <a:rPr lang="en-US" sz="2000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/>
                </a:solidFill>
              </a:rPr>
              <a:t>Hispanic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D738F0A-93E9-4472-841F-CD44F99D314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49" t="16312" r="17612" b="16595"/>
          <a:stretch/>
        </p:blipFill>
        <p:spPr>
          <a:xfrm>
            <a:off x="5555603" y="1628725"/>
            <a:ext cx="1080792" cy="1123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29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7827E1B-C100-4A57-80ED-7270A06273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4850" y="2069432"/>
            <a:ext cx="10782300" cy="2470930"/>
          </a:xfrm>
        </p:spPr>
        <p:txBody>
          <a:bodyPr/>
          <a:lstStyle/>
          <a:p>
            <a:pPr algn="ctr"/>
            <a:r>
              <a:rPr lang="en-US" dirty="0"/>
              <a:t>Survey Respondent Demographics</a:t>
            </a:r>
          </a:p>
        </p:txBody>
      </p:sp>
    </p:spTree>
    <p:extLst>
      <p:ext uri="{BB962C8B-B14F-4D97-AF65-F5344CB8AC3E}">
        <p14:creationId xmlns:p14="http://schemas.microsoft.com/office/powerpoint/2010/main" val="34448830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85CD3B7-5DDF-4558-8D9B-86974D96EE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217631"/>
              </p:ext>
            </p:extLst>
          </p:nvPr>
        </p:nvGraphicFramePr>
        <p:xfrm>
          <a:off x="719137" y="835215"/>
          <a:ext cx="10753725" cy="51875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06074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85CD3B7-5DDF-4558-8D9B-86974D96EE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1492955"/>
              </p:ext>
            </p:extLst>
          </p:nvPr>
        </p:nvGraphicFramePr>
        <p:xfrm>
          <a:off x="719137" y="835215"/>
          <a:ext cx="10753725" cy="51875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31060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DA205-06F0-4A2F-9471-2D1256E0E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229" y="218114"/>
            <a:ext cx="11558859" cy="1658198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Most survey respondents reported having a library card.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9BD10A67-70E3-4175-8358-A7DA04AB9B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302321"/>
              </p:ext>
            </p:extLst>
          </p:nvPr>
        </p:nvGraphicFramePr>
        <p:xfrm>
          <a:off x="666748" y="1786855"/>
          <a:ext cx="10753725" cy="4773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A767FF33-1CFB-42CC-A2FD-38C179887AB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68" t="28583" r="16687" b="28318"/>
          <a:stretch/>
        </p:blipFill>
        <p:spPr>
          <a:xfrm>
            <a:off x="261229" y="5693908"/>
            <a:ext cx="1460567" cy="945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8366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85CD3B7-5DDF-4558-8D9B-86974D96EE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1761537"/>
              </p:ext>
            </p:extLst>
          </p:nvPr>
        </p:nvGraphicFramePr>
        <p:xfrm>
          <a:off x="719137" y="401053"/>
          <a:ext cx="10753725" cy="62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911404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85CD3B7-5DDF-4558-8D9B-86974D96EE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6270350"/>
              </p:ext>
            </p:extLst>
          </p:nvPr>
        </p:nvGraphicFramePr>
        <p:xfrm>
          <a:off x="719137" y="401053"/>
          <a:ext cx="10753725" cy="62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546837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85CD3B7-5DDF-4558-8D9B-86974D96EE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035952"/>
              </p:ext>
            </p:extLst>
          </p:nvPr>
        </p:nvGraphicFramePr>
        <p:xfrm>
          <a:off x="719137" y="401053"/>
          <a:ext cx="10753725" cy="62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165364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85CD3B7-5DDF-4558-8D9B-86974D96EE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7246715"/>
              </p:ext>
            </p:extLst>
          </p:nvPr>
        </p:nvGraphicFramePr>
        <p:xfrm>
          <a:off x="719137" y="401053"/>
          <a:ext cx="10753725" cy="62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077132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85CD3B7-5DDF-4558-8D9B-86974D96EE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0523606"/>
              </p:ext>
            </p:extLst>
          </p:nvPr>
        </p:nvGraphicFramePr>
        <p:xfrm>
          <a:off x="719137" y="401053"/>
          <a:ext cx="10753725" cy="62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55424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7827E1B-C100-4A57-80ED-7270A06273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4850" y="2541116"/>
            <a:ext cx="10782300" cy="1775767"/>
          </a:xfrm>
        </p:spPr>
        <p:txBody>
          <a:bodyPr/>
          <a:lstStyle/>
          <a:p>
            <a:pPr algn="ctr"/>
            <a:r>
              <a:rPr lang="en-US" sz="4400" dirty="0"/>
              <a:t>This presentation was created in partnership with WiLS. To learn more about WiLS consulting services, visit us on the web at www.wils.org.</a:t>
            </a:r>
          </a:p>
        </p:txBody>
      </p:sp>
    </p:spTree>
    <p:extLst>
      <p:ext uri="{BB962C8B-B14F-4D97-AF65-F5344CB8AC3E}">
        <p14:creationId xmlns:p14="http://schemas.microsoft.com/office/powerpoint/2010/main" val="1513176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BC8DD7C-7CE2-4AC5-9EA7-A45674BA82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100" y="1809750"/>
            <a:ext cx="6096000" cy="32385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rgbClr val="8A1409"/>
                </a:solidFill>
              </a:rPr>
              <a:t>Survey respondents came from a diverse representation of all the NWLS-serviced libraries.</a:t>
            </a:r>
          </a:p>
        </p:txBody>
      </p:sp>
      <p:pic>
        <p:nvPicPr>
          <p:cNvPr id="12" name="Picture 11" descr="A picture containing shape&#10;&#10;Description automatically generated">
            <a:extLst>
              <a:ext uri="{FF2B5EF4-FFF2-40B4-BE49-F238E27FC236}">
                <a16:creationId xmlns:a16="http://schemas.microsoft.com/office/drawing/2014/main" id="{0C7EE38C-2222-489D-B91C-8CAAA9B341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1644" y="1076326"/>
            <a:ext cx="4257674" cy="4257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557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D3918-2A74-4F3F-BBCA-3110EEAAF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5" y="159065"/>
            <a:ext cx="10772775" cy="1658198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Most patrons indicated they use the library on a weekly or monthly basis.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85CD3B7-5DDF-4558-8D9B-86974D96EE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9100320"/>
              </p:ext>
            </p:extLst>
          </p:nvPr>
        </p:nvGraphicFramePr>
        <p:xfrm>
          <a:off x="657225" y="1817263"/>
          <a:ext cx="10753725" cy="4076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14339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D3918-2A74-4F3F-BBCA-3110EEAAF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4761" y="275796"/>
            <a:ext cx="10772775" cy="1426544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Most survey respondents indicated they access digital services for pleasure and entertainment.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85CD3B7-5DDF-4558-8D9B-86974D96EE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5833078"/>
              </p:ext>
            </p:extLst>
          </p:nvPr>
        </p:nvGraphicFramePr>
        <p:xfrm>
          <a:off x="223734" y="1506016"/>
          <a:ext cx="11614826" cy="5076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7699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D3918-2A74-4F3F-BBCA-3110EEAAF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5" y="159065"/>
            <a:ext cx="10772775" cy="1658198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Motivations for accessing digital services differed by racial and ethnic background.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85CD3B7-5DDF-4558-8D9B-86974D96EE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8969548"/>
              </p:ext>
            </p:extLst>
          </p:nvPr>
        </p:nvGraphicFramePr>
        <p:xfrm>
          <a:off x="719137" y="1582057"/>
          <a:ext cx="10753725" cy="49638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53199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D3918-2A74-4F3F-BBCA-3110EEAAF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4761" y="275796"/>
            <a:ext cx="10772775" cy="1426544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NWLS Library Patrons were </a:t>
            </a:r>
            <a:r>
              <a:rPr lang="en-US" sz="3600" b="1" dirty="0"/>
              <a:t>most</a:t>
            </a:r>
            <a:r>
              <a:rPr lang="en-US" sz="3600" dirty="0"/>
              <a:t> familiar with OverDrive and Libby and </a:t>
            </a:r>
            <a:r>
              <a:rPr lang="en-US" sz="3600" b="1" dirty="0"/>
              <a:t>least</a:t>
            </a:r>
            <a:r>
              <a:rPr lang="en-US" sz="3600" dirty="0"/>
              <a:t> familiar with Ancestry.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85CD3B7-5DDF-4558-8D9B-86974D96EE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9592166"/>
              </p:ext>
            </p:extLst>
          </p:nvPr>
        </p:nvGraphicFramePr>
        <p:xfrm>
          <a:off x="223735" y="1706509"/>
          <a:ext cx="11614826" cy="4474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28440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D3918-2A74-4F3F-BBCA-3110EEAAF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5" y="159065"/>
            <a:ext cx="10772775" cy="1658198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NWLS Library Patrons’ awareness of existing digital resources varied by county.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85CD3B7-5DDF-4558-8D9B-86974D96EE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0484322"/>
              </p:ext>
            </p:extLst>
          </p:nvPr>
        </p:nvGraphicFramePr>
        <p:xfrm>
          <a:off x="719137" y="1582057"/>
          <a:ext cx="10753725" cy="49638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71984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BC8DD7C-7CE2-4AC5-9EA7-A45674BA82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727" y="685705"/>
            <a:ext cx="6558643" cy="1540329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dirty="0">
                <a:solidFill>
                  <a:srgbClr val="8A1409"/>
                </a:solidFill>
              </a:rPr>
              <a:t>12% of NWLS Library Patrons indicated they were </a:t>
            </a:r>
            <a:r>
              <a:rPr lang="en-US" b="1" dirty="0">
                <a:solidFill>
                  <a:srgbClr val="8A1409"/>
                </a:solidFill>
              </a:rPr>
              <a:t>not</a:t>
            </a:r>
            <a:r>
              <a:rPr lang="en-US" dirty="0">
                <a:solidFill>
                  <a:srgbClr val="8A1409"/>
                </a:solidFill>
              </a:rPr>
              <a:t> familiar with any of the current digital services. Patrons over 65 were least likely to know about digital services.</a:t>
            </a:r>
          </a:p>
        </p:txBody>
      </p:sp>
      <p:graphicFrame>
        <p:nvGraphicFramePr>
          <p:cNvPr id="4" name="Content Placeholder 5">
            <a:extLst>
              <a:ext uri="{FF2B5EF4-FFF2-40B4-BE49-F238E27FC236}">
                <a16:creationId xmlns:a16="http://schemas.microsoft.com/office/drawing/2014/main" id="{BDCDF7FC-DBB1-4968-BC58-2735459BBC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2608231"/>
              </p:ext>
            </p:extLst>
          </p:nvPr>
        </p:nvGraphicFramePr>
        <p:xfrm>
          <a:off x="549501" y="2017486"/>
          <a:ext cx="6305097" cy="43633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EBD63CFC-215D-4C1F-A6C4-3ACE88E912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314" y="1265464"/>
            <a:ext cx="4506686" cy="4506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516422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Custom 6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8A1409"/>
      </a:accent1>
      <a:accent2>
        <a:srgbClr val="B6A9A7"/>
      </a:accent2>
      <a:accent3>
        <a:srgbClr val="6E554E"/>
      </a:accent3>
      <a:accent4>
        <a:srgbClr val="B4B4B4"/>
      </a:accent4>
      <a:accent5>
        <a:srgbClr val="C98E8C"/>
      </a:accent5>
      <a:accent6>
        <a:srgbClr val="818183"/>
      </a:accent6>
      <a:hlink>
        <a:srgbClr val="AA5351"/>
      </a:hlink>
      <a:folHlink>
        <a:srgbClr val="B2B2B2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3202</TotalTime>
  <Words>1146</Words>
  <Application>Microsoft Office PowerPoint</Application>
  <PresentationFormat>Widescreen</PresentationFormat>
  <Paragraphs>104</Paragraphs>
  <Slides>25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Metropolitan</vt:lpstr>
      <vt:lpstr>Digital Services Survey</vt:lpstr>
      <vt:lpstr>Most survey respondents reported having a library card.</vt:lpstr>
      <vt:lpstr>PowerPoint Presentation</vt:lpstr>
      <vt:lpstr>Most patrons indicated they use the library on a weekly or monthly basis.</vt:lpstr>
      <vt:lpstr>Most survey respondents indicated they access digital services for pleasure and entertainment.</vt:lpstr>
      <vt:lpstr>Motivations for accessing digital services differed by racial and ethnic background.</vt:lpstr>
      <vt:lpstr>NWLS Library Patrons were most familiar with OverDrive and Libby and least familiar with Ancestry.</vt:lpstr>
      <vt:lpstr>NWLS Library Patrons’ awareness of existing digital resources varied by county.</vt:lpstr>
      <vt:lpstr>PowerPoint Presentation</vt:lpstr>
      <vt:lpstr>OverDrive/Libby was the most frequently used digital service with 33% of respondents indicating they used it weekly.</vt:lpstr>
      <vt:lpstr>Satisfaction for all digital services was high, with OverDrive/Libby having the highest reported satisfaction.</vt:lpstr>
      <vt:lpstr>Survey respondents indicated they were most interested in Streaming Video Services as a new digital service area.</vt:lpstr>
      <vt:lpstr>While limits on number of items and wait times do impact people’s interest in a service, most respondents indicated they would still be interested in digital services even with such limitations.</vt:lpstr>
      <vt:lpstr>Most library users reported having access to the internet, a device such as a laptop or smartphone, and a camera and microphone on their device.</vt:lpstr>
      <vt:lpstr>A person’s access to reliable internet varied by county.</vt:lpstr>
      <vt:lpstr>Demographically, Whites and Asians were significantly more likely to report having access to reliable internet than other racial and ethnic groups.</vt:lpstr>
      <vt:lpstr>Survey Respondent Demographics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This presentation was created in partnership with WiLS. To learn more about WiLS consulting services, visit us on the web at www.wils.org.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 Kiesewetter</dc:creator>
  <cp:lastModifiedBy>Kim Kiesewetter</cp:lastModifiedBy>
  <cp:revision>52</cp:revision>
  <dcterms:created xsi:type="dcterms:W3CDTF">2021-08-05T16:53:22Z</dcterms:created>
  <dcterms:modified xsi:type="dcterms:W3CDTF">2021-08-12T17:38:56Z</dcterms:modified>
</cp:coreProperties>
</file>